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45.png" ContentType="image/png"/>
  <Override PartName="/ppt/media/image1.wmf" ContentType="image/x-wmf"/>
  <Override PartName="/ppt/media/image58.png" ContentType="image/png"/>
  <Override PartName="/ppt/media/image56.jpeg" ContentType="image/jpeg"/>
  <Override PartName="/ppt/media/image2.png" ContentType="image/png"/>
  <Override PartName="/ppt/media/image63.png" ContentType="image/png"/>
  <Override PartName="/ppt/media/image9.wmf" ContentType="image/x-wmf"/>
  <Override PartName="/ppt/media/image48.png" ContentType="image/png"/>
  <Override PartName="/ppt/media/image3.jpeg" ContentType="image/jpeg"/>
  <Override PartName="/ppt/media/image82.wmf" ContentType="image/x-wmf"/>
  <Override PartName="/ppt/media/image70.png" ContentType="image/png"/>
  <Override PartName="/ppt/media/image4.png" ContentType="image/png"/>
  <Override PartName="/ppt/media/image5.wmf" ContentType="image/x-wmf"/>
  <Override PartName="/ppt/media/image49.png" ContentType="image/png"/>
  <Override PartName="/ppt/media/image6.wmf" ContentType="image/x-wmf"/>
  <Override PartName="/ppt/media/image60.png" ContentType="image/png"/>
  <Override PartName="/ppt/media/image7.wmf" ContentType="image/x-wmf"/>
  <Override PartName="/ppt/media/image61.png" ContentType="image/png"/>
  <Override PartName="/ppt/media/image8.wmf" ContentType="image/x-wmf"/>
  <Override PartName="/ppt/media/image62.png" ContentType="image/png"/>
  <Override PartName="/ppt/media/image10.wmf" ContentType="image/x-wmf"/>
  <Override PartName="/ppt/media/image55.png" ContentType="image/png"/>
  <Override PartName="/ppt/media/image11.wmf" ContentType="image/x-wmf"/>
  <Override PartName="/ppt/media/image12.wmf" ContentType="image/x-wmf"/>
  <Override PartName="/ppt/media/image13.jpeg" ContentType="image/jpeg"/>
  <Override PartName="/ppt/media/image19.png" ContentType="image/png"/>
  <Override PartName="/ppt/media/image14.wmf" ContentType="image/x-wmf"/>
  <Override PartName="/ppt/media/image59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9.wmf" ContentType="image/x-wmf"/>
  <Override PartName="/ppt/media/image18.png" ContentType="image/png"/>
  <Override PartName="/ppt/media/image20.png" ContentType="image/png"/>
  <Override PartName="/ppt/media/image21.png" ContentType="image/png"/>
  <Override PartName="/ppt/media/image33.wmf" ContentType="image/x-wmf"/>
  <Override PartName="/ppt/media/image22.png" ContentType="image/png"/>
  <Override PartName="/ppt/media/image34.wmf" ContentType="image/x-wmf"/>
  <Override PartName="/ppt/media/image23.png" ContentType="image/png"/>
  <Override PartName="/ppt/media/image24.wmf" ContentType="image/x-wmf"/>
  <Override PartName="/ppt/media/image25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47.png" ContentType="image/png"/>
  <Override PartName="/ppt/media/image28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65.wmf" ContentType="image/x-wmf"/>
  <Override PartName="/ppt/media/image54.png" ContentType="image/png"/>
  <Override PartName="/ppt/media/image57.jpeg" ContentType="image/jpeg"/>
  <Override PartName="/ppt/media/image64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1.png" ContentType="image/png"/>
  <Override PartName="/ppt/media/image83.wmf" ContentType="image/x-wmf"/>
  <Override PartName="/ppt/media/image72.png" ContentType="image/png"/>
  <Override PartName="/ppt/media/image73.png" ContentType="image/png"/>
  <Override PartName="/ppt/media/image74.png" ContentType="image/png"/>
  <Override PartName="/ppt/media/image75.jpeg" ContentType="image/jpeg"/>
  <Override PartName="/ppt/media/image76.png" ContentType="image/png"/>
  <Override PartName="/ppt/media/image77.jpeg" ContentType="image/jpeg"/>
  <Override PartName="/ppt/media/image78.jpeg" ContentType="image/jpeg"/>
  <Override PartName="/ppt/media/image79.png" ContentType="image/png"/>
  <Override PartName="/ppt/media/image80.png" ContentType="image/png"/>
  <Override PartName="/ppt/media/image81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900000" y="4307760"/>
            <a:ext cx="4807080" cy="61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900000" y="4307760"/>
            <a:ext cx="4807080" cy="61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900000" y="4307760"/>
            <a:ext cx="4807080" cy="61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900000" y="4307760"/>
            <a:ext cx="4807080" cy="61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00000" y="4032720"/>
            <a:ext cx="48070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rgbClr val="455fed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3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4" hidden="1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500040" y="0"/>
            <a:ext cx="6328800" cy="577656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6"/>
          <p:cNvSpPr/>
          <p:nvPr/>
        </p:nvSpPr>
        <p:spPr>
          <a:xfrm>
            <a:off x="900000" y="4157640"/>
            <a:ext cx="3686040" cy="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7"/>
          <p:cNvSpPr/>
          <p:nvPr/>
        </p:nvSpPr>
        <p:spPr>
          <a:xfrm>
            <a:off x="900000" y="4157640"/>
            <a:ext cx="3686040" cy="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Picture 4" descr="Picture 4"/>
          <p:cNvPicPr/>
          <p:nvPr/>
        </p:nvPicPr>
        <p:blipFill>
          <a:blip r:embed="rId3"/>
          <a:stretch/>
        </p:blipFill>
        <p:spPr>
          <a:xfrm>
            <a:off x="900000" y="361080"/>
            <a:ext cx="2404800" cy="718920"/>
          </a:xfrm>
          <a:prstGeom prst="rect">
            <a:avLst/>
          </a:prstGeom>
          <a:ln w="12600">
            <a:noFill/>
          </a:ln>
        </p:spPr>
      </p:pic>
      <p:sp>
        <p:nvSpPr>
          <p:cNvPr id="9" name="Line 8"/>
          <p:cNvSpPr/>
          <p:nvPr/>
        </p:nvSpPr>
        <p:spPr>
          <a:xfrm>
            <a:off x="900000" y="5958720"/>
            <a:ext cx="368604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" name="Picture 11" descr="Picture 11"/>
          <p:cNvPicPr/>
          <p:nvPr/>
        </p:nvPicPr>
        <p:blipFill>
          <a:blip r:embed="rId4"/>
          <a:stretch/>
        </p:blipFill>
        <p:spPr>
          <a:xfrm>
            <a:off x="900000" y="6096600"/>
            <a:ext cx="3685320" cy="490680"/>
          </a:xfrm>
          <a:prstGeom prst="rect">
            <a:avLst/>
          </a:prstGeom>
          <a:ln w="12600">
            <a:noFill/>
          </a:ln>
        </p:spPr>
      </p:pic>
      <p:pic>
        <p:nvPicPr>
          <p:cNvPr id="11" name="Picture 17" descr="Picture 17"/>
          <p:cNvPicPr/>
          <p:nvPr/>
        </p:nvPicPr>
        <p:blipFill>
          <a:blip r:embed="rId5"/>
          <a:stretch/>
        </p:blipFill>
        <p:spPr>
          <a:xfrm>
            <a:off x="5708160" y="0"/>
            <a:ext cx="6483240" cy="4307040"/>
          </a:xfrm>
          <a:prstGeom prst="rect">
            <a:avLst/>
          </a:prstGeom>
          <a:ln w="12600">
            <a:noFill/>
          </a:ln>
        </p:spPr>
      </p:pic>
      <p:pic>
        <p:nvPicPr>
          <p:cNvPr id="12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3" name="PlaceHolder 9"/>
          <p:cNvSpPr>
            <a:spLocks noGrp="1"/>
          </p:cNvSpPr>
          <p:nvPr>
            <p:ph type="title"/>
          </p:nvPr>
        </p:nvSpPr>
        <p:spPr>
          <a:xfrm>
            <a:off x="900000" y="4307760"/>
            <a:ext cx="48070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52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900000" y="4307760"/>
            <a:ext cx="48070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00000" y="3429000"/>
            <a:ext cx="3685320" cy="62172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3" name="Line 1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rgbClr val="455fed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3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8" name="PlaceHolder 5"/>
          <p:cNvSpPr>
            <a:spLocks noGrp="1"/>
          </p:cNvSpPr>
          <p:nvPr>
            <p:ph type="title"/>
          </p:nvPr>
        </p:nvSpPr>
        <p:spPr>
          <a:xfrm>
            <a:off x="900000" y="4307760"/>
            <a:ext cx="48070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900000" y="3429000"/>
            <a:ext cx="3685320" cy="62172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37" name="Line 1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rgbClr val="455fed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3"/>
          <p:cNvSpPr/>
          <p:nvPr/>
        </p:nvSpPr>
        <p:spPr>
          <a:xfrm>
            <a:off x="442800" y="6240960"/>
            <a:ext cx="56530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442800" y="0"/>
            <a:ext cx="5599440" cy="17820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4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wmf"/><Relationship Id="rId1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wmf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wmf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jpeg"/><Relationship Id="rId23" Type="http://schemas.openxmlformats.org/officeDocument/2006/relationships/image" Target="../media/image57.jpe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wmf"/><Relationship Id="rId3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jpeg"/><Relationship Id="rId11" Type="http://schemas.openxmlformats.org/officeDocument/2006/relationships/image" Target="../media/image76.png"/><Relationship Id="rId12" Type="http://schemas.openxmlformats.org/officeDocument/2006/relationships/image" Target="../media/image77.jpeg"/><Relationship Id="rId13" Type="http://schemas.openxmlformats.org/officeDocument/2006/relationships/image" Target="../media/image78.jpe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wmf"/><Relationship Id="rId18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900000" y="4307760"/>
            <a:ext cx="480708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Команда Екатеринбурга</a:t>
            </a:r>
            <a:endParaRPr b="0" lang="ru-RU" sz="39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14320" y="1312560"/>
            <a:ext cx="547128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56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Екатеринбург</a:t>
            </a:r>
            <a:r>
              <a:rPr b="1" lang="en-US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 </a:t>
            </a: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лучший город для жизни и бизнеса</a:t>
            </a:r>
            <a:endParaRPr b="0" lang="ru-RU" sz="39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900000" y="3429000"/>
            <a:ext cx="3685320" cy="62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447840" y="37080"/>
            <a:ext cx="117435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Raleway"/>
              </a:rPr>
              <a:t>Екатеринбург находится в стадии смены своей основной специализации*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1455560" y="6106680"/>
            <a:ext cx="45576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532E6C6-D614-43D9-B931-3AEF7813D5C1}" type="slidenum">
              <a:rPr b="0" lang="ru-RU" sz="1800" spc="-1" strike="noStrike">
                <a:solidFill>
                  <a:srgbClr val="000000"/>
                </a:solidFill>
                <a:latin typeface="Calibri"/>
              </a:rPr>
              <a:t>2</a:t>
            </a:fld>
            <a:endParaRPr b="0" lang="ru-RU" sz="1800" spc="-1" strike="noStrike">
              <a:latin typeface="Arial"/>
            </a:endParaRPr>
          </a:p>
        </p:txBody>
      </p:sp>
      <p:pic>
        <p:nvPicPr>
          <p:cNvPr id="187" name="Рисунок 5" descr=""/>
          <p:cNvPicPr/>
          <p:nvPr/>
        </p:nvPicPr>
        <p:blipFill>
          <a:blip r:embed="rId1"/>
          <a:stretch/>
        </p:blipFill>
        <p:spPr>
          <a:xfrm>
            <a:off x="642240" y="1238400"/>
            <a:ext cx="10494000" cy="486756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199440" y="6285960"/>
            <a:ext cx="11813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Raleway"/>
                <a:ea typeface="DejaVu Sans"/>
              </a:rPr>
              <a:t>*Стадия смены специализации выявлена путем наложения друг на друга циклов жизни ключевых предприятий Екатеринбургской агломерации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442800" y="365040"/>
            <a:ext cx="10514880" cy="73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Raleway"/>
                <a:ea typeface="Raleway"/>
              </a:rPr>
              <a:t>Оценка потенциала Екатеринбурга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2" name="Graphic 92" descr=""/>
          <p:cNvPicPr/>
          <p:nvPr/>
        </p:nvPicPr>
        <p:blipFill>
          <a:blip r:embed="rId1"/>
          <a:stretch/>
        </p:blipFill>
        <p:spPr>
          <a:xfrm>
            <a:off x="516600" y="15825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1542960" y="1782000"/>
            <a:ext cx="2424600" cy="54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Информационные технологии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4" name="Graphic 92" descr=""/>
          <p:cNvPicPr/>
          <p:nvPr/>
        </p:nvPicPr>
        <p:blipFill>
          <a:blip r:embed="rId2"/>
          <a:stretch/>
        </p:blipFill>
        <p:spPr>
          <a:xfrm>
            <a:off x="516600" y="28749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195" name="CustomShape 4"/>
          <p:cNvSpPr/>
          <p:nvPr/>
        </p:nvSpPr>
        <p:spPr>
          <a:xfrm>
            <a:off x="1505880" y="3114360"/>
            <a:ext cx="2424600" cy="274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Потребительский сервис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6" name="Graphic 92" descr=""/>
          <p:cNvPicPr/>
          <p:nvPr/>
        </p:nvPicPr>
        <p:blipFill>
          <a:blip r:embed="rId3"/>
          <a:stretch/>
        </p:blipFill>
        <p:spPr>
          <a:xfrm>
            <a:off x="516600" y="41673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197" name="CustomShape 5"/>
          <p:cNvSpPr/>
          <p:nvPr/>
        </p:nvSpPr>
        <p:spPr>
          <a:xfrm>
            <a:off x="9006480" y="4371840"/>
            <a:ext cx="2424600" cy="274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Креативные индустрии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8" name="Graphic 92" descr=""/>
          <p:cNvPicPr/>
          <p:nvPr/>
        </p:nvPicPr>
        <p:blipFill>
          <a:blip r:embed="rId4"/>
          <a:stretch/>
        </p:blipFill>
        <p:spPr>
          <a:xfrm>
            <a:off x="4384800" y="156924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199" name="CustomShape 6"/>
          <p:cNvSpPr/>
          <p:nvPr/>
        </p:nvSpPr>
        <p:spPr>
          <a:xfrm>
            <a:off x="5450040" y="1906920"/>
            <a:ext cx="2424600" cy="274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Логистика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0" name="Graphic 92" descr=""/>
          <p:cNvPicPr/>
          <p:nvPr/>
        </p:nvPicPr>
        <p:blipFill>
          <a:blip r:embed="rId5"/>
          <a:stretch/>
        </p:blipFill>
        <p:spPr>
          <a:xfrm>
            <a:off x="4384800" y="28749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5450040" y="2935800"/>
            <a:ext cx="2424600" cy="822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Медицинская и фармацевтическая промышленность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2" name="Graphic 92" descr=""/>
          <p:cNvPicPr/>
          <p:nvPr/>
        </p:nvPicPr>
        <p:blipFill>
          <a:blip r:embed="rId6"/>
          <a:stretch/>
        </p:blipFill>
        <p:spPr>
          <a:xfrm>
            <a:off x="4384800" y="41673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203" name="CustomShape 8"/>
          <p:cNvSpPr/>
          <p:nvPr/>
        </p:nvSpPr>
        <p:spPr>
          <a:xfrm>
            <a:off x="5450040" y="4308840"/>
            <a:ext cx="2424600" cy="54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Транспортное машиностроение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4" name="Graphic 92" descr=""/>
          <p:cNvPicPr/>
          <p:nvPr/>
        </p:nvPicPr>
        <p:blipFill>
          <a:blip r:embed="rId7"/>
          <a:stretch/>
        </p:blipFill>
        <p:spPr>
          <a:xfrm>
            <a:off x="7987680" y="15825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205" name="CustomShape 9"/>
          <p:cNvSpPr/>
          <p:nvPr/>
        </p:nvSpPr>
        <p:spPr>
          <a:xfrm>
            <a:off x="9006480" y="1643400"/>
            <a:ext cx="2424600" cy="822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Авиа и железнодорожные перевозки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6" name="Graphic 92" descr=""/>
          <p:cNvPicPr/>
          <p:nvPr/>
        </p:nvPicPr>
        <p:blipFill>
          <a:blip r:embed="rId8"/>
          <a:stretch/>
        </p:blipFill>
        <p:spPr>
          <a:xfrm>
            <a:off x="7987680" y="28749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207" name="CustomShape 10"/>
          <p:cNvSpPr/>
          <p:nvPr/>
        </p:nvSpPr>
        <p:spPr>
          <a:xfrm>
            <a:off x="9006480" y="3074400"/>
            <a:ext cx="2424600" cy="54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Малое и среднее предпринимательство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8" name="CustomShape 11"/>
          <p:cNvSpPr/>
          <p:nvPr/>
        </p:nvSpPr>
        <p:spPr>
          <a:xfrm>
            <a:off x="11673000" y="6086520"/>
            <a:ext cx="335160" cy="33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fld id="{0E3374D4-5A2C-4ED4-926D-06A0F4930AEE}" type="slidenum"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pic>
        <p:nvPicPr>
          <p:cNvPr id="209" name="Graphic 92" descr=""/>
          <p:cNvPicPr/>
          <p:nvPr/>
        </p:nvPicPr>
        <p:blipFill>
          <a:blip r:embed="rId9"/>
          <a:stretch/>
        </p:blipFill>
        <p:spPr>
          <a:xfrm>
            <a:off x="8053920" y="410940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210" name="CustomShape 12"/>
          <p:cNvSpPr/>
          <p:nvPr/>
        </p:nvSpPr>
        <p:spPr>
          <a:xfrm>
            <a:off x="1695240" y="4599720"/>
            <a:ext cx="2424600" cy="274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Торговля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0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47840" y="210960"/>
            <a:ext cx="954504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Raleway"/>
                <a:ea typeface="Raleway"/>
              </a:rPr>
              <a:t>Возможности для включения в современные контексты городского развития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93240" y="6011640"/>
            <a:ext cx="7667280" cy="396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Изображение 48" descr=""/>
          <p:cNvPicPr/>
          <p:nvPr/>
        </p:nvPicPr>
        <p:blipFill>
          <a:blip r:embed="rId1"/>
          <a:srcRect l="34810" t="0" r="28722" b="0"/>
          <a:stretch/>
        </p:blipFill>
        <p:spPr>
          <a:xfrm>
            <a:off x="513000" y="2162880"/>
            <a:ext cx="2558160" cy="170136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398880" y="3916080"/>
            <a:ext cx="3400560" cy="269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цифровых технологий и        </a:t>
            </a:r>
            <a:r>
              <a:rPr b="0" lang="en-US" sz="1800" spc="-1" strike="noStrike">
                <a:solidFill>
                  <a:srgbClr val="000000"/>
                </a:solidFill>
                <a:latin typeface="Raleway"/>
                <a:ea typeface="Arial"/>
              </a:rPr>
              <a:t>It-</a:t>
            </a: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компаний, креативных индустрий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переход торговли в дистанционный формат и развитие логистики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доли сервисов и услуг в экономике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сферы здравоохранения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4105800" y="3870720"/>
            <a:ext cx="3717720" cy="1798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формирование крупных логистических центров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формирование крупного авиационного хаба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развитие транспортной инфраструктуры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8066880" y="3203640"/>
            <a:ext cx="3979440" cy="394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высокомобильных видов городского транспорта (каршеринг, самокаты и т.д.)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запрос жителей на комфортную городскую среду (набережные, городские пространства нового типа, исторические маршруты)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социальной активности жителей за счет развития интернет технологий и краудсорсинга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здоровый образ жизни как тренд</a:t>
            </a: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Raleway"/>
                <a:ea typeface="Arial"/>
              </a:rPr>
              <a:t>образование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513000" y="1396800"/>
            <a:ext cx="3321360" cy="765360"/>
          </a:xfrm>
          <a:prstGeom prst="rect">
            <a:avLst/>
          </a:prstGeom>
          <a:solidFill>
            <a:srgbClr val="bfbfb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Raleway"/>
                <a:ea typeface="Arial"/>
              </a:rPr>
              <a:t>Рост высокотехнологичной экономики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4083840" y="1396800"/>
            <a:ext cx="3594600" cy="765360"/>
          </a:xfrm>
          <a:prstGeom prst="rect">
            <a:avLst/>
          </a:prstGeom>
          <a:solidFill>
            <a:srgbClr val="bfbfb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Raleway"/>
                <a:ea typeface="Arial"/>
              </a:rPr>
              <a:t>Рост товарооборота и грузоперевозок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0" name="CustomShape 8"/>
          <p:cNvSpPr/>
          <p:nvPr/>
        </p:nvSpPr>
        <p:spPr>
          <a:xfrm>
            <a:off x="8066880" y="1396800"/>
            <a:ext cx="3979440" cy="937440"/>
          </a:xfrm>
          <a:prstGeom prst="rect">
            <a:avLst/>
          </a:prstGeom>
          <a:solidFill>
            <a:srgbClr val="bfbfb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Raleway"/>
                <a:ea typeface="Arial"/>
              </a:rPr>
              <a:t>Развитие креативной экономики и мобильности человеческого капитала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1" name="Picture 23" descr="Фото Как носят береты люди на улицах города (фото), Шопинг 1"/>
          <p:cNvPicPr/>
          <p:nvPr/>
        </p:nvPicPr>
        <p:blipFill>
          <a:blip r:embed="rId2"/>
          <a:stretch/>
        </p:blipFill>
        <p:spPr>
          <a:xfrm>
            <a:off x="8505360" y="2334960"/>
            <a:ext cx="1410120" cy="938880"/>
          </a:xfrm>
          <a:prstGeom prst="rect">
            <a:avLst/>
          </a:prstGeom>
          <a:ln>
            <a:noFill/>
          </a:ln>
        </p:spPr>
      </p:pic>
      <p:pic>
        <p:nvPicPr>
          <p:cNvPr id="222" name="Picture 26" descr="Где в области самые красивые набережные?: Общество: Облгазета"/>
          <p:cNvPicPr/>
          <p:nvPr/>
        </p:nvPicPr>
        <p:blipFill>
          <a:blip r:embed="rId3"/>
          <a:srcRect l="0" t="0" r="11822" b="11077"/>
          <a:stretch/>
        </p:blipFill>
        <p:spPr>
          <a:xfrm>
            <a:off x="10187640" y="2348640"/>
            <a:ext cx="1273680" cy="925200"/>
          </a:xfrm>
          <a:prstGeom prst="rect">
            <a:avLst/>
          </a:prstGeom>
          <a:ln>
            <a:noFill/>
          </a:ln>
        </p:spPr>
      </p:pic>
      <p:pic>
        <p:nvPicPr>
          <p:cNvPr id="223" name="Picture 2" descr=""/>
          <p:cNvPicPr/>
          <p:nvPr/>
        </p:nvPicPr>
        <p:blipFill>
          <a:blip r:embed="rId4"/>
          <a:stretch/>
        </p:blipFill>
        <p:spPr>
          <a:xfrm>
            <a:off x="4120560" y="2162880"/>
            <a:ext cx="3403440" cy="1701360"/>
          </a:xfrm>
          <a:prstGeom prst="rect">
            <a:avLst/>
          </a:prstGeom>
          <a:ln>
            <a:noFill/>
          </a:ln>
        </p:spPr>
      </p:pic>
      <p:sp>
        <p:nvSpPr>
          <p:cNvPr id="224" name="CustomShape 9"/>
          <p:cNvSpPr/>
          <p:nvPr/>
        </p:nvSpPr>
        <p:spPr>
          <a:xfrm>
            <a:off x="11692080" y="6162840"/>
            <a:ext cx="335160" cy="33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fld id="{8E31A492-D1AB-41A8-B52C-AF402C822BC3}" type="slidenum"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>
            <a:off x="464040" y="261360"/>
            <a:ext cx="11464200" cy="614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45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Raleway"/>
                <a:ea typeface="Raleway"/>
              </a:rPr>
              <a:t>Три ставки помогут Екатеринбургу войти в топ 100 городов Мира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0" y="0"/>
            <a:ext cx="205560" cy="337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fld id="{96B8AC10-74D1-4528-9338-3F9AACFFD3A4}" type="slidenum">
              <a:rPr b="0" lang="ru-RU" sz="1600" spc="-1" strike="noStrike">
                <a:solidFill>
                  <a:srgbClr val="000000"/>
                </a:solidFill>
                <a:latin typeface="Raleway"/>
                <a:ea typeface="Arial"/>
              </a:rPr>
              <a:t>5</a:t>
            </a:fld>
            <a:endParaRPr b="0" lang="ru-RU" sz="16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10608840" y="6213960"/>
            <a:ext cx="981720" cy="35280"/>
          </a:xfrm>
          <a:prstGeom prst="rect">
            <a:avLst/>
          </a:prstGeom>
          <a:solidFill>
            <a:srgbClr val="3646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5"/>
          <p:cNvSpPr/>
          <p:nvPr/>
        </p:nvSpPr>
        <p:spPr>
          <a:xfrm>
            <a:off x="9626400" y="6213960"/>
            <a:ext cx="981720" cy="35280"/>
          </a:xfrm>
          <a:prstGeom prst="rect">
            <a:avLst/>
          </a:prstGeom>
          <a:solidFill>
            <a:srgbClr val="37797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6"/>
          <p:cNvSpPr/>
          <p:nvPr/>
        </p:nvSpPr>
        <p:spPr>
          <a:xfrm>
            <a:off x="8643600" y="6213960"/>
            <a:ext cx="981720" cy="35280"/>
          </a:xfrm>
          <a:prstGeom prst="rect">
            <a:avLst/>
          </a:prstGeom>
          <a:solidFill>
            <a:srgbClr val="1cb4a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7"/>
          <p:cNvSpPr/>
          <p:nvPr/>
        </p:nvSpPr>
        <p:spPr>
          <a:xfrm>
            <a:off x="755280" y="3254760"/>
            <a:ext cx="3061800" cy="1130760"/>
          </a:xfrm>
          <a:prstGeom prst="rect">
            <a:avLst/>
          </a:prstGeom>
          <a:solidFill>
            <a:srgbClr val="e9fbfa"/>
          </a:solidFill>
          <a:ln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Raleway"/>
                <a:ea typeface="Calibri"/>
              </a:rPr>
              <a:t>«Екатеринбург – евроазиатский транспортно-логистический узел»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4670640" y="3403080"/>
            <a:ext cx="3051000" cy="870840"/>
          </a:xfrm>
          <a:prstGeom prst="rect">
            <a:avLst/>
          </a:prstGeom>
          <a:solidFill>
            <a:srgbClr val="e9fbfa"/>
          </a:solidFill>
          <a:ln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Raleway"/>
                <a:ea typeface="Calibri"/>
              </a:rPr>
              <a:t>«Екатеринбург – промышленный научно-инновационный центр»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8575560" y="3551400"/>
            <a:ext cx="3067200" cy="610560"/>
          </a:xfrm>
          <a:prstGeom prst="rect">
            <a:avLst/>
          </a:prstGeom>
          <a:solidFill>
            <a:srgbClr val="e9fbfa"/>
          </a:solidFill>
          <a:ln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Raleway"/>
                <a:ea typeface="Calibri"/>
              </a:rPr>
              <a:t>«Экологичный и комфортный город»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478800" y="4437720"/>
            <a:ext cx="3787560" cy="15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Выгодное территориальное расположение Екатеринбурга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Наличие представительств крупнейших транспортно-логистических компаний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Инфраструктура ведения международной и внешнеэкономической деятельности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4302360" y="4437720"/>
            <a:ext cx="378756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Наличие крупных промышленных предприятий медицинской специализации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 городе находится одна из крупнейших It-компаний в РФ - СКБ-Контур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Наличие высококвалифицированных кадров IT-профиля (готовит УрФУ)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8325000" y="4219200"/>
            <a:ext cx="3866400" cy="20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запрос жителей на комфортную городскую среду (набережные, городские пространства нового типа, исторические маршруты)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социальная активность жителей за счет развития интернет технологий и краудсорсинга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запрос на формирование условий для развития креативных индустрий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38" name="Picture 2" descr="Цеха заводов (28 фото)"/>
          <p:cNvPicPr/>
          <p:nvPr/>
        </p:nvPicPr>
        <p:blipFill>
          <a:blip r:embed="rId1"/>
          <a:stretch/>
        </p:blipFill>
        <p:spPr>
          <a:xfrm>
            <a:off x="4670640" y="928080"/>
            <a:ext cx="3051000" cy="2224080"/>
          </a:xfrm>
          <a:prstGeom prst="rect">
            <a:avLst/>
          </a:prstGeom>
          <a:ln>
            <a:noFill/>
          </a:ln>
        </p:spPr>
      </p:pic>
      <p:pic>
        <p:nvPicPr>
          <p:cNvPr id="239" name="Picture 3" descr=""/>
          <p:cNvPicPr/>
          <p:nvPr/>
        </p:nvPicPr>
        <p:blipFill>
          <a:blip r:embed="rId2"/>
          <a:stretch/>
        </p:blipFill>
        <p:spPr>
          <a:xfrm>
            <a:off x="8685720" y="859680"/>
            <a:ext cx="2678040" cy="2542680"/>
          </a:xfrm>
          <a:prstGeom prst="rect">
            <a:avLst/>
          </a:prstGeom>
          <a:ln>
            <a:noFill/>
          </a:ln>
        </p:spPr>
      </p:pic>
      <p:pic>
        <p:nvPicPr>
          <p:cNvPr id="240" name="Picture 4" descr=""/>
          <p:cNvPicPr/>
          <p:nvPr/>
        </p:nvPicPr>
        <p:blipFill>
          <a:blip r:embed="rId3"/>
          <a:stretch/>
        </p:blipFill>
        <p:spPr>
          <a:xfrm>
            <a:off x="558720" y="928080"/>
            <a:ext cx="3511800" cy="222408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"/>
          <p:cNvSpPr/>
          <p:nvPr/>
        </p:nvSpPr>
        <p:spPr>
          <a:xfrm>
            <a:off x="0" y="0"/>
            <a:ext cx="205560" cy="337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fld id="{FF97DEC9-81ED-47DA-9EE2-AEF58D20F682}" type="slidenum">
              <a:rPr b="0" lang="ru-RU" sz="1600" spc="-1" strike="noStrike">
                <a:solidFill>
                  <a:srgbClr val="000000"/>
                </a:solidFill>
                <a:latin typeface="Raleway"/>
                <a:ea typeface="Arial"/>
              </a:rPr>
              <a:t>&lt;номер&gt;</a:t>
            </a:fld>
            <a:endParaRPr b="0" lang="ru-RU" sz="16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479160" y="225720"/>
            <a:ext cx="11553480" cy="893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52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Raleway"/>
                <a:ea typeface="Raleway"/>
              </a:rPr>
              <a:t>Вызовы на пути достижения ставок являются потенциальными возможностями включения в современные контексты городского развития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2839320" y="1107000"/>
            <a:ext cx="2936520" cy="30384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БАРЬЕРЫ/ВЫЗОВЫ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247" name="Table 6"/>
          <p:cNvGraphicFramePr/>
          <p:nvPr/>
        </p:nvGraphicFramePr>
        <p:xfrm>
          <a:off x="168840" y="1455120"/>
          <a:ext cx="11841120" cy="4081680"/>
        </p:xfrm>
        <a:graphic>
          <a:graphicData uri="http://schemas.openxmlformats.org/drawingml/2006/table">
            <a:tbl>
              <a:tblPr/>
              <a:tblGrid>
                <a:gridCol w="229320"/>
                <a:gridCol w="1924920"/>
                <a:gridCol w="3995280"/>
                <a:gridCol w="5691960"/>
              </a:tblGrid>
              <a:tr h="51804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05954"/>
                    </a:solidFill>
                  </a:tcPr>
                </a:tc>
                <a:tc>
                  <a:txBody>
                    <a:bodyPr lIns="72000" rIns="28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ЕСТЕСТВЕННЫЕ (ПРИРОДНЫЕ)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72000" marR="280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сращиваемость городской застройки между городами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превращение межмуниципальных зелёных территорий в городские парки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4428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eaea4"/>
                    </a:solidFill>
                  </a:tcPr>
                </a:tc>
                <a:tc>
                  <a:txBody>
                    <a:bodyPr lIns="72000" rIns="28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ЭКОНОМИЧЕСКИЕ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72000" marR="280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исчерпание потенциала ставки города на торговлю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дефицит бюджета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возможность выбора новой ставки на развитие логистики в связи с переходом торговли в онлайн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возможность вовлечение механизмов финансирования ГЧП в реализацию крупных инфраструктурных проектов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11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23cbbf"/>
                    </a:solidFill>
                  </a:tcPr>
                </a:tc>
                <a:tc>
                  <a:txBody>
                    <a:bodyPr lIns="72000" rIns="28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ДЕМОГРАФИЧЕСКИЕ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72000" marR="280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отток высококвалифицированных трудовых ресурсов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старение трудоспособного населения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развитие форм дистанционной работы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возможность создания медтех кластера и оказания услуг пожилым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58e2d8"/>
                    </a:solidFill>
                  </a:tcPr>
                </a:tc>
                <a:tc>
                  <a:txBody>
                    <a:bodyPr lIns="72000" rIns="28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СОЦИАЛЬНО-ПОЛИТИЧЕСКИЕ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72000" marR="280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жесткая позиция разных городской и профессиональных сообществ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высокая социальная активность жителей выражается в успешных массовых творческих проектах (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Ural Music Night)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7052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97ede7"/>
                    </a:solidFill>
                  </a:tcPr>
                </a:tc>
                <a:tc>
                  <a:txBody>
                    <a:bodyPr lIns="72000" rIns="28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ПЛАНИРОВОЧНАЯ СТРУКТУРА И СТРУКТУРА ЗЕМЛЕПОЛЬЗОВАНИЯ ГОРОД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72000" marR="280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Несоразмерность новой жилищной застройки, расползание города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низкая доля общественного транспорта в структуре перемещений по городу в связи с его неэффективностью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компактность городского ядра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(возможность дойти пешком до ключевых локаций)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1360" indent="-170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развитие общественного транспорта за счет низкой базы позволит сократить долю личных авто в структуре поездок и значительно увеличит среднюю скорость передвижения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8" name="CustomShape 7"/>
          <p:cNvSpPr/>
          <p:nvPr/>
        </p:nvSpPr>
        <p:spPr>
          <a:xfrm>
            <a:off x="5776560" y="1107000"/>
            <a:ext cx="2936520" cy="30384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ПОТЕНЦИАЛЫ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ffffff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460440" y="-9720"/>
            <a:ext cx="1139544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7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Raleway"/>
                <a:ea typeface="Calibri"/>
              </a:rPr>
              <a:t>Реализуя ставки важно соответствовать требованиям международного города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0" y="0"/>
            <a:ext cx="205560" cy="337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</a:pPr>
            <a:fld id="{BFDC226D-605A-4EAD-8E3D-BB8292C3C9D2}" type="slidenum">
              <a:rPr b="0" lang="ru-RU" sz="1600" spc="-1" strike="noStrike">
                <a:solidFill>
                  <a:srgbClr val="000000"/>
                </a:solidFill>
                <a:latin typeface="Raleway"/>
                <a:ea typeface="Arial"/>
              </a:rPr>
              <a:t>7</a:t>
            </a:fld>
            <a:endParaRPr b="0" lang="ru-RU" sz="1600" spc="-1" strike="noStrike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10608840" y="6213960"/>
            <a:ext cx="981720" cy="35280"/>
          </a:xfrm>
          <a:prstGeom prst="rect">
            <a:avLst/>
          </a:prstGeom>
          <a:solidFill>
            <a:srgbClr val="3646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5"/>
          <p:cNvSpPr/>
          <p:nvPr/>
        </p:nvSpPr>
        <p:spPr>
          <a:xfrm>
            <a:off x="9626400" y="6213960"/>
            <a:ext cx="981720" cy="35280"/>
          </a:xfrm>
          <a:prstGeom prst="rect">
            <a:avLst/>
          </a:prstGeom>
          <a:solidFill>
            <a:srgbClr val="37797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6"/>
          <p:cNvSpPr/>
          <p:nvPr/>
        </p:nvSpPr>
        <p:spPr>
          <a:xfrm>
            <a:off x="8643600" y="6213960"/>
            <a:ext cx="981720" cy="35280"/>
          </a:xfrm>
          <a:prstGeom prst="rect">
            <a:avLst/>
          </a:prstGeom>
          <a:solidFill>
            <a:srgbClr val="1cb4a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6" name="Table 7"/>
          <p:cNvGraphicFramePr/>
          <p:nvPr/>
        </p:nvGraphicFramePr>
        <p:xfrm>
          <a:off x="1074240" y="3866400"/>
          <a:ext cx="3992040" cy="2939400"/>
        </p:xfrm>
        <a:graphic>
          <a:graphicData uri="http://schemas.openxmlformats.org/drawingml/2006/table">
            <a:tbl>
              <a:tblPr/>
              <a:tblGrid>
                <a:gridCol w="1262160"/>
                <a:gridCol w="909720"/>
                <a:gridCol w="909720"/>
                <a:gridCol w="910800"/>
              </a:tblGrid>
              <a:tr h="293040">
                <a:tc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2018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2019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244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Калгари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2216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Бирмингем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н/д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244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Екатеринбург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176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222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f0ff"/>
                    </a:solidFill>
                  </a:tcPr>
                </a:tc>
              </a:tr>
              <a:tr h="442440">
                <a:tc>
                  <a:txBody>
                    <a:bodyPr lIns="37800" rIns="378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Новосибирск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н/д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225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96880">
                <a:tc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37800" marR="37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57" name="Group 8"/>
          <p:cNvGrpSpPr/>
          <p:nvPr/>
        </p:nvGrpSpPr>
        <p:grpSpPr>
          <a:xfrm>
            <a:off x="410760" y="4214520"/>
            <a:ext cx="4655160" cy="1976760"/>
            <a:chOff x="410760" y="4214520"/>
            <a:chExt cx="4655160" cy="1976760"/>
          </a:xfrm>
        </p:grpSpPr>
        <p:pic>
          <p:nvPicPr>
            <p:cNvPr id="258" name="Picture 17" descr=""/>
            <p:cNvPicPr/>
            <p:nvPr/>
          </p:nvPicPr>
          <p:blipFill>
            <a:blip r:embed="rId1"/>
            <a:stretch/>
          </p:blipFill>
          <p:spPr>
            <a:xfrm flipH="1">
              <a:off x="432720" y="4283280"/>
              <a:ext cx="542160" cy="27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9" name="Picture 27" descr=""/>
            <p:cNvPicPr/>
            <p:nvPr/>
          </p:nvPicPr>
          <p:blipFill>
            <a:blip r:embed="rId2"/>
            <a:stretch/>
          </p:blipFill>
          <p:spPr>
            <a:xfrm>
              <a:off x="410760" y="5801760"/>
              <a:ext cx="584280" cy="389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Picture 31" descr=""/>
            <p:cNvPicPr/>
            <p:nvPr/>
          </p:nvPicPr>
          <p:blipFill>
            <a:blip r:embed="rId3"/>
            <a:stretch/>
          </p:blipFill>
          <p:spPr>
            <a:xfrm>
              <a:off x="455760" y="4851720"/>
              <a:ext cx="494640" cy="24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1" name="Picture 27" descr=""/>
            <p:cNvPicPr/>
            <p:nvPr/>
          </p:nvPicPr>
          <p:blipFill>
            <a:blip r:embed="rId4"/>
            <a:stretch/>
          </p:blipFill>
          <p:spPr>
            <a:xfrm>
              <a:off x="410760" y="5285880"/>
              <a:ext cx="584280" cy="3895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2" name="Group 9"/>
            <p:cNvGrpSpPr/>
            <p:nvPr/>
          </p:nvGrpSpPr>
          <p:grpSpPr>
            <a:xfrm>
              <a:off x="3110040" y="4214520"/>
              <a:ext cx="1955880" cy="1909440"/>
              <a:chOff x="3110040" y="4214520"/>
              <a:chExt cx="1955880" cy="1909440"/>
            </a:xfrm>
          </p:grpSpPr>
          <p:pic>
            <p:nvPicPr>
              <p:cNvPr id="263" name="Graphic 92" descr=""/>
              <p:cNvPicPr/>
              <p:nvPr/>
            </p:nvPicPr>
            <p:blipFill>
              <a:blip r:embed="rId5"/>
              <a:stretch/>
            </p:blipFill>
            <p:spPr>
              <a:xfrm flipH="1" rot="5400000">
                <a:off x="3110040" y="541044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4" name="Graphic 92" descr=""/>
              <p:cNvPicPr/>
              <p:nvPr/>
            </p:nvPicPr>
            <p:blipFill>
              <a:blip r:embed="rId6"/>
              <a:stretch/>
            </p:blipFill>
            <p:spPr>
              <a:xfrm flipH="1" rot="5400000">
                <a:off x="3110040" y="578664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5" name="Graphic 92" descr=""/>
              <p:cNvPicPr/>
              <p:nvPr/>
            </p:nvPicPr>
            <p:blipFill>
              <a:blip r:embed="rId7"/>
              <a:stretch/>
            </p:blipFill>
            <p:spPr>
              <a:xfrm rot="5400000">
                <a:off x="3927600" y="538416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6" name="Graphic 92" descr=""/>
              <p:cNvPicPr/>
              <p:nvPr/>
            </p:nvPicPr>
            <p:blipFill>
              <a:blip r:embed="rId8"/>
              <a:stretch/>
            </p:blipFill>
            <p:spPr>
              <a:xfrm>
                <a:off x="3926880" y="482724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7" name="Graphic 92" descr=""/>
              <p:cNvPicPr/>
              <p:nvPr/>
            </p:nvPicPr>
            <p:blipFill>
              <a:blip r:embed="rId9"/>
              <a:stretch/>
            </p:blipFill>
            <p:spPr>
              <a:xfrm flipH="1" rot="5400000">
                <a:off x="3110040" y="482796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8" name="Graphic 92" descr=""/>
              <p:cNvPicPr/>
              <p:nvPr/>
            </p:nvPicPr>
            <p:blipFill>
              <a:blip r:embed="rId10"/>
              <a:stretch/>
            </p:blipFill>
            <p:spPr>
              <a:xfrm>
                <a:off x="3926880" y="422064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9" name="Graphic 92" descr=""/>
              <p:cNvPicPr/>
              <p:nvPr/>
            </p:nvPicPr>
            <p:blipFill>
              <a:blip r:embed="rId11"/>
              <a:stretch/>
            </p:blipFill>
            <p:spPr>
              <a:xfrm flipH="1" rot="5400000">
                <a:off x="3110040" y="422136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0" name="Graphic 92" descr=""/>
              <p:cNvPicPr/>
              <p:nvPr/>
            </p:nvPicPr>
            <p:blipFill>
              <a:blip r:embed="rId12"/>
              <a:stretch/>
            </p:blipFill>
            <p:spPr>
              <a:xfrm flipH="1" rot="10800000">
                <a:off x="4744440" y="421452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1" name="Graphic 92" descr=""/>
              <p:cNvPicPr/>
              <p:nvPr/>
            </p:nvPicPr>
            <p:blipFill>
              <a:blip r:embed="rId13"/>
              <a:stretch/>
            </p:blipFill>
            <p:spPr>
              <a:xfrm flipH="1" rot="10800000">
                <a:off x="4744440" y="484992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2" name="Graphic 92" descr=""/>
              <p:cNvPicPr/>
              <p:nvPr/>
            </p:nvPicPr>
            <p:blipFill>
              <a:blip r:embed="rId14"/>
              <a:stretch/>
            </p:blipFill>
            <p:spPr>
              <a:xfrm flipH="1" rot="10800000">
                <a:off x="4744440" y="538488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3" name="Graphic 92" descr=""/>
              <p:cNvPicPr/>
              <p:nvPr/>
            </p:nvPicPr>
            <p:blipFill>
              <a:blip r:embed="rId15"/>
              <a:stretch/>
            </p:blipFill>
            <p:spPr>
              <a:xfrm flipH="1" rot="10800000">
                <a:off x="4744440" y="580248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4" name="Graphic 92" descr=""/>
              <p:cNvPicPr/>
              <p:nvPr/>
            </p:nvPicPr>
            <p:blipFill>
              <a:blip r:embed="rId16"/>
              <a:stretch/>
            </p:blipFill>
            <p:spPr>
              <a:xfrm>
                <a:off x="3926880" y="5801760"/>
                <a:ext cx="321480" cy="321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75" name="CustomShape 10"/>
          <p:cNvSpPr/>
          <p:nvPr/>
        </p:nvSpPr>
        <p:spPr>
          <a:xfrm>
            <a:off x="6405480" y="3346920"/>
            <a:ext cx="49143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Снижение по следующим показателям Екатеринбурга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276" name="Group 11"/>
          <p:cNvGrpSpPr/>
          <p:nvPr/>
        </p:nvGrpSpPr>
        <p:grpSpPr>
          <a:xfrm>
            <a:off x="460440" y="1194120"/>
            <a:ext cx="11157480" cy="2041560"/>
            <a:chOff x="460440" y="1194120"/>
            <a:chExt cx="11157480" cy="2041560"/>
          </a:xfrm>
        </p:grpSpPr>
        <p:sp>
          <p:nvSpPr>
            <p:cNvPr id="277" name="CustomShape 12"/>
            <p:cNvSpPr/>
            <p:nvPr/>
          </p:nvSpPr>
          <p:spPr>
            <a:xfrm>
              <a:off x="460440" y="1271160"/>
              <a:ext cx="11157480" cy="1188000"/>
            </a:xfrm>
            <a:prstGeom prst="rect">
              <a:avLst/>
            </a:prstGeom>
            <a:solidFill>
              <a:srgbClr val="e9fbfa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8" name="Рисунок 15" descr=""/>
            <p:cNvPicPr/>
            <p:nvPr/>
          </p:nvPicPr>
          <p:blipFill>
            <a:blip r:embed="rId17"/>
            <a:stretch/>
          </p:blipFill>
          <p:spPr>
            <a:xfrm>
              <a:off x="672120" y="1518120"/>
              <a:ext cx="2999520" cy="763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9" name="CustomShape 13"/>
            <p:cNvSpPr/>
            <p:nvPr/>
          </p:nvSpPr>
          <p:spPr>
            <a:xfrm>
              <a:off x="4093560" y="1194120"/>
              <a:ext cx="7524360" cy="130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marL="171360" indent="-170640" algn="just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"/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входит в число лучших веб-сайтов аналитических данных и рейтингов</a:t>
              </a:r>
              <a:endParaRPr b="0" lang="ru-RU" sz="1600" spc="-1" strike="noStrike">
                <a:latin typeface="Arial"/>
              </a:endParaRPr>
            </a:p>
            <a:p>
              <a:pPr marL="171360" indent="-170640" algn="just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"/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упоминался или использовался в качестве источника в сотнях крупных газет по всему миру</a:t>
              </a:r>
              <a:endParaRPr b="0" lang="ru-RU" sz="1600" spc="-1" strike="noStrike">
                <a:latin typeface="Arial"/>
              </a:endParaRPr>
            </a:p>
            <a:p>
              <a:pPr marL="171360" indent="-170640" algn="just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"/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эффект от реализации ставки Екатеринбурга – войти в 100 самых комфортных городов Мира по версии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Numbeo</a:t>
              </a:r>
              <a:endParaRPr b="0" lang="ru-RU" sz="1600" spc="-1" strike="noStrike">
                <a:latin typeface="Arial"/>
              </a:endParaRPr>
            </a:p>
          </p:txBody>
        </p:sp>
        <p:pic>
          <p:nvPicPr>
            <p:cNvPr id="280" name="Рисунок 140" descr=""/>
            <p:cNvPicPr/>
            <p:nvPr/>
          </p:nvPicPr>
          <p:blipFill>
            <a:blip r:embed="rId18"/>
            <a:stretch/>
          </p:blipFill>
          <p:spPr>
            <a:xfrm>
              <a:off x="4236120" y="2815560"/>
              <a:ext cx="798840" cy="198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1" name="Рисунок 141" descr=""/>
            <p:cNvPicPr/>
            <p:nvPr/>
          </p:nvPicPr>
          <p:blipFill>
            <a:blip r:embed="rId19"/>
            <a:stretch/>
          </p:blipFill>
          <p:spPr>
            <a:xfrm>
              <a:off x="5139360" y="2742120"/>
              <a:ext cx="899280" cy="472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Рисунок 142" descr=""/>
            <p:cNvPicPr/>
            <p:nvPr/>
          </p:nvPicPr>
          <p:blipFill>
            <a:blip r:embed="rId20"/>
            <a:stretch/>
          </p:blipFill>
          <p:spPr>
            <a:xfrm>
              <a:off x="6147000" y="2692800"/>
              <a:ext cx="1004400" cy="506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3" name="Рисунок 143" descr=""/>
            <p:cNvPicPr/>
            <p:nvPr/>
          </p:nvPicPr>
          <p:blipFill>
            <a:blip r:embed="rId21"/>
            <a:stretch/>
          </p:blipFill>
          <p:spPr>
            <a:xfrm>
              <a:off x="7255080" y="2541600"/>
              <a:ext cx="666720" cy="66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Picture 13" descr="The Telegraph Logo Blooloop"/>
            <p:cNvPicPr/>
            <p:nvPr/>
          </p:nvPicPr>
          <p:blipFill>
            <a:blip r:embed="rId22"/>
            <a:stretch/>
          </p:blipFill>
          <p:spPr>
            <a:xfrm>
              <a:off x="8025480" y="2743920"/>
              <a:ext cx="1021320" cy="491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5" name="Picture 15" descr="China Daily coverage for Imp client - Imp Communications"/>
            <p:cNvPicPr/>
            <p:nvPr/>
          </p:nvPicPr>
          <p:blipFill>
            <a:blip r:embed="rId23"/>
            <a:srcRect l="0" t="24486" r="0" b="23655"/>
            <a:stretch/>
          </p:blipFill>
          <p:spPr>
            <a:xfrm>
              <a:off x="9053280" y="2743920"/>
              <a:ext cx="1363680" cy="470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Рисунок 145" descr=""/>
            <p:cNvPicPr/>
            <p:nvPr/>
          </p:nvPicPr>
          <p:blipFill>
            <a:blip r:embed="rId24"/>
            <a:srcRect l="19020" t="635" r="18177" b="-635"/>
            <a:stretch/>
          </p:blipFill>
          <p:spPr>
            <a:xfrm>
              <a:off x="10521360" y="2475360"/>
              <a:ext cx="878040" cy="75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7" name="CustomShape 14"/>
          <p:cNvSpPr/>
          <p:nvPr/>
        </p:nvSpPr>
        <p:spPr>
          <a:xfrm>
            <a:off x="294120" y="3346920"/>
            <a:ext cx="51343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Екатеринбург теряет свои позиции в международном рейтинге качества жизни в городах мира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8" name="CustomShape 1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9" name="Group 16"/>
          <p:cNvGrpSpPr/>
          <p:nvPr/>
        </p:nvGrpSpPr>
        <p:grpSpPr>
          <a:xfrm>
            <a:off x="6316920" y="3870000"/>
            <a:ext cx="2495160" cy="686160"/>
            <a:chOff x="6316920" y="3870000"/>
            <a:chExt cx="2495160" cy="686160"/>
          </a:xfrm>
        </p:grpSpPr>
        <p:grpSp>
          <p:nvGrpSpPr>
            <p:cNvPr id="290" name="Group 17"/>
            <p:cNvGrpSpPr/>
            <p:nvPr/>
          </p:nvGrpSpPr>
          <p:grpSpPr>
            <a:xfrm>
              <a:off x="6316920" y="3870000"/>
              <a:ext cx="708120" cy="686160"/>
              <a:chOff x="6316920" y="3870000"/>
              <a:chExt cx="708120" cy="686160"/>
            </a:xfrm>
          </p:grpSpPr>
          <p:pic>
            <p:nvPicPr>
              <p:cNvPr id="291" name="Picture 21" descr=""/>
              <p:cNvPicPr/>
              <p:nvPr/>
            </p:nvPicPr>
            <p:blipFill>
              <a:blip r:embed="rId25"/>
              <a:stretch/>
            </p:blipFill>
            <p:spPr>
              <a:xfrm>
                <a:off x="6316920" y="3870000"/>
                <a:ext cx="627840" cy="588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92" name="CustomShape 18"/>
              <p:cNvSpPr/>
              <p:nvPr/>
            </p:nvSpPr>
            <p:spPr>
              <a:xfrm>
                <a:off x="6316920" y="3870000"/>
                <a:ext cx="708120" cy="686160"/>
              </a:xfrm>
              <a:prstGeom prst="ellipse">
                <a:avLst/>
              </a:prstGeom>
              <a:noFill/>
              <a:ln w="255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3" name="CustomShape 19"/>
            <p:cNvSpPr/>
            <p:nvPr/>
          </p:nvSpPr>
          <p:spPr>
            <a:xfrm>
              <a:off x="7058520" y="4059720"/>
              <a:ext cx="1753560" cy="30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Доходы населения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294" name="Group 20"/>
          <p:cNvGrpSpPr/>
          <p:nvPr/>
        </p:nvGrpSpPr>
        <p:grpSpPr>
          <a:xfrm>
            <a:off x="9414720" y="3870000"/>
            <a:ext cx="2444400" cy="686160"/>
            <a:chOff x="9414720" y="3870000"/>
            <a:chExt cx="2444400" cy="686160"/>
          </a:xfrm>
        </p:grpSpPr>
        <p:grpSp>
          <p:nvGrpSpPr>
            <p:cNvPr id="295" name="Group 21"/>
            <p:cNvGrpSpPr/>
            <p:nvPr/>
          </p:nvGrpSpPr>
          <p:grpSpPr>
            <a:xfrm>
              <a:off x="9414720" y="3870000"/>
              <a:ext cx="708120" cy="686160"/>
              <a:chOff x="9414720" y="3870000"/>
              <a:chExt cx="708120" cy="686160"/>
            </a:xfrm>
          </p:grpSpPr>
          <p:pic>
            <p:nvPicPr>
              <p:cNvPr id="296" name="Picture 23" descr=""/>
              <p:cNvPicPr/>
              <p:nvPr/>
            </p:nvPicPr>
            <p:blipFill>
              <a:blip r:embed="rId26"/>
              <a:stretch/>
            </p:blipFill>
            <p:spPr>
              <a:xfrm>
                <a:off x="9486000" y="3910320"/>
                <a:ext cx="609120" cy="576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97" name="CustomShape 22"/>
              <p:cNvSpPr/>
              <p:nvPr/>
            </p:nvSpPr>
            <p:spPr>
              <a:xfrm>
                <a:off x="9414720" y="3870000"/>
                <a:ext cx="708120" cy="686160"/>
              </a:xfrm>
              <a:prstGeom prst="ellipse">
                <a:avLst/>
              </a:prstGeom>
              <a:noFill/>
              <a:ln w="255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8" name="CustomShape 23"/>
            <p:cNvSpPr/>
            <p:nvPr/>
          </p:nvSpPr>
          <p:spPr>
            <a:xfrm>
              <a:off x="10221480" y="3958200"/>
              <a:ext cx="163764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Доступность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здравоохранения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299" name="Group 24"/>
          <p:cNvGrpSpPr/>
          <p:nvPr/>
        </p:nvGrpSpPr>
        <p:grpSpPr>
          <a:xfrm>
            <a:off x="6316920" y="5492520"/>
            <a:ext cx="2324160" cy="686160"/>
            <a:chOff x="6316920" y="5492520"/>
            <a:chExt cx="2324160" cy="686160"/>
          </a:xfrm>
        </p:grpSpPr>
        <p:grpSp>
          <p:nvGrpSpPr>
            <p:cNvPr id="300" name="Group 25"/>
            <p:cNvGrpSpPr/>
            <p:nvPr/>
          </p:nvGrpSpPr>
          <p:grpSpPr>
            <a:xfrm>
              <a:off x="6316920" y="5492520"/>
              <a:ext cx="708120" cy="686160"/>
              <a:chOff x="6316920" y="5492520"/>
              <a:chExt cx="708120" cy="686160"/>
            </a:xfrm>
          </p:grpSpPr>
          <p:pic>
            <p:nvPicPr>
              <p:cNvPr id="301" name="Picture 24" descr=""/>
              <p:cNvPicPr/>
              <p:nvPr/>
            </p:nvPicPr>
            <p:blipFill>
              <a:blip r:embed="rId27"/>
              <a:stretch/>
            </p:blipFill>
            <p:spPr>
              <a:xfrm>
                <a:off x="6390360" y="5524200"/>
                <a:ext cx="558360" cy="538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02" name="CustomShape 26"/>
              <p:cNvSpPr/>
              <p:nvPr/>
            </p:nvSpPr>
            <p:spPr>
              <a:xfrm>
                <a:off x="6316920" y="5492520"/>
                <a:ext cx="708120" cy="686160"/>
              </a:xfrm>
              <a:prstGeom prst="ellipse">
                <a:avLst/>
              </a:prstGeom>
              <a:noFill/>
              <a:ln w="255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7055280" y="5524200"/>
              <a:ext cx="158580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Качество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городской среды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304" name="Group 28"/>
          <p:cNvGrpSpPr/>
          <p:nvPr/>
        </p:nvGrpSpPr>
        <p:grpSpPr>
          <a:xfrm>
            <a:off x="9414720" y="4617000"/>
            <a:ext cx="2210040" cy="698040"/>
            <a:chOff x="9414720" y="4617000"/>
            <a:chExt cx="2210040" cy="698040"/>
          </a:xfrm>
        </p:grpSpPr>
        <p:grpSp>
          <p:nvGrpSpPr>
            <p:cNvPr id="305" name="Group 29"/>
            <p:cNvGrpSpPr/>
            <p:nvPr/>
          </p:nvGrpSpPr>
          <p:grpSpPr>
            <a:xfrm>
              <a:off x="9414720" y="4617000"/>
              <a:ext cx="708120" cy="698040"/>
              <a:chOff x="9414720" y="4617000"/>
              <a:chExt cx="708120" cy="698040"/>
            </a:xfrm>
          </p:grpSpPr>
          <p:pic>
            <p:nvPicPr>
              <p:cNvPr id="306" name="Picture 25" descr=""/>
              <p:cNvPicPr/>
              <p:nvPr/>
            </p:nvPicPr>
            <p:blipFill>
              <a:blip r:embed="rId28"/>
              <a:stretch/>
            </p:blipFill>
            <p:spPr>
              <a:xfrm>
                <a:off x="9506520" y="4617000"/>
                <a:ext cx="547560" cy="6267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07" name="CustomShape 30"/>
              <p:cNvSpPr/>
              <p:nvPr/>
            </p:nvSpPr>
            <p:spPr>
              <a:xfrm>
                <a:off x="9414720" y="4628880"/>
                <a:ext cx="708120" cy="686160"/>
              </a:xfrm>
              <a:prstGeom prst="ellipse">
                <a:avLst/>
              </a:prstGeom>
              <a:noFill/>
              <a:ln w="255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8" name="CustomShape 31"/>
            <p:cNvSpPr/>
            <p:nvPr/>
          </p:nvSpPr>
          <p:spPr>
            <a:xfrm>
              <a:off x="10206720" y="4710600"/>
              <a:ext cx="141804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Качество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питьевой воды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309" name="Group 32"/>
          <p:cNvGrpSpPr/>
          <p:nvPr/>
        </p:nvGrpSpPr>
        <p:grpSpPr>
          <a:xfrm>
            <a:off x="6315480" y="4693320"/>
            <a:ext cx="2010600" cy="686160"/>
            <a:chOff x="6315480" y="4693320"/>
            <a:chExt cx="2010600" cy="686160"/>
          </a:xfrm>
        </p:grpSpPr>
        <p:sp>
          <p:nvSpPr>
            <p:cNvPr id="310" name="CustomShape 33"/>
            <p:cNvSpPr/>
            <p:nvPr/>
          </p:nvSpPr>
          <p:spPr>
            <a:xfrm>
              <a:off x="7054200" y="4776840"/>
              <a:ext cx="127188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Доступность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образования</a:t>
              </a:r>
              <a:endParaRPr b="0" lang="ru-RU" sz="1400" spc="-1" strike="noStrike">
                <a:latin typeface="Arial"/>
              </a:endParaRPr>
            </a:p>
          </p:txBody>
        </p:sp>
        <p:pic>
          <p:nvPicPr>
            <p:cNvPr id="311" name="Рисунок 23" descr=""/>
            <p:cNvPicPr/>
            <p:nvPr/>
          </p:nvPicPr>
          <p:blipFill>
            <a:blip r:embed="rId29"/>
            <a:srcRect l="0" t="20592" r="0" b="20769"/>
            <a:stretch/>
          </p:blipFill>
          <p:spPr>
            <a:xfrm>
              <a:off x="6315480" y="4827240"/>
              <a:ext cx="753120" cy="441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2" name="CustomShape 34"/>
            <p:cNvSpPr/>
            <p:nvPr/>
          </p:nvSpPr>
          <p:spPr>
            <a:xfrm>
              <a:off x="6315480" y="4693320"/>
              <a:ext cx="708120" cy="686160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3" name="Group 35"/>
          <p:cNvGrpSpPr/>
          <p:nvPr/>
        </p:nvGrpSpPr>
        <p:grpSpPr>
          <a:xfrm>
            <a:off x="9426240" y="5438520"/>
            <a:ext cx="2422800" cy="686160"/>
            <a:chOff x="9426240" y="5438520"/>
            <a:chExt cx="2422800" cy="686160"/>
          </a:xfrm>
        </p:grpSpPr>
        <p:sp>
          <p:nvSpPr>
            <p:cNvPr id="314" name="CustomShape 36"/>
            <p:cNvSpPr/>
            <p:nvPr/>
          </p:nvSpPr>
          <p:spPr>
            <a:xfrm>
              <a:off x="10205280" y="5524200"/>
              <a:ext cx="164376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Время в пути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Raleway"/>
                  <a:ea typeface="Arial"/>
                </a:rPr>
                <a:t>до школы/работы</a:t>
              </a:r>
              <a:endParaRPr b="0" lang="ru-RU" sz="1400" spc="-1" strike="noStrike">
                <a:latin typeface="Arial"/>
              </a:endParaRPr>
            </a:p>
          </p:txBody>
        </p:sp>
        <p:pic>
          <p:nvPicPr>
            <p:cNvPr id="315" name="Picture 42" descr="иконка часов png | PNGEgg"/>
            <p:cNvPicPr/>
            <p:nvPr/>
          </p:nvPicPr>
          <p:blipFill>
            <a:blip r:embed="rId30"/>
            <a:stretch/>
          </p:blipFill>
          <p:spPr>
            <a:xfrm>
              <a:off x="9438840" y="5443560"/>
              <a:ext cx="676080" cy="676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6" name="CustomShape 37"/>
            <p:cNvSpPr/>
            <p:nvPr/>
          </p:nvSpPr>
          <p:spPr>
            <a:xfrm>
              <a:off x="9426240" y="5438520"/>
              <a:ext cx="708120" cy="686160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17" name="" descr=""/>
          <p:cNvPicPr/>
          <p:nvPr/>
        </p:nvPicPr>
        <p:blipFill>
          <a:blip r:embed="rId3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320040" y="131400"/>
            <a:ext cx="1171512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just">
              <a:lnSpc>
                <a:spcPct val="100000"/>
              </a:lnSpc>
              <a:tabLst>
                <a:tab algn="l" pos="357120"/>
              </a:tabLst>
            </a:pPr>
            <a:r>
              <a:rPr b="1" lang="ru-RU" sz="2700" spc="-1" strike="noStrike">
                <a:solidFill>
                  <a:srgbClr val="000000"/>
                </a:solidFill>
                <a:latin typeface="Arial"/>
                <a:ea typeface="Times New Roman"/>
              </a:rPr>
              <a:t>Круглый стол стал новым шагом в отработке инструментов обсуждения и согласования интересов власти и общественности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15120" y="-212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8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4085640" y="3241080"/>
            <a:ext cx="3633120" cy="243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Принципы проведения: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Спикеры – представители общественности, неформальные лидеры мнений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Все участники высказывались на равных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Мероприятие носило непротокольный характер диалога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Подобные круглые столы планируется проводить на регулярной основе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6598800" y="6109920"/>
            <a:ext cx="2531520" cy="653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Рост уровня доверия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7819200" y="3241080"/>
            <a:ext cx="40100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Проведено анкетирование участников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 разрезе 2 блоков: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развитие города и общественное согласие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283680" y="973080"/>
            <a:ext cx="33022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Участники круглого стола: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669240" y="6089760"/>
            <a:ext cx="2531520" cy="673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Приняли участие в обсуждении более 40 чел.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 rot="5400000">
            <a:off x="7820640" y="1969200"/>
            <a:ext cx="198720" cy="781992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33444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 rot="5400000">
            <a:off x="1804680" y="4178160"/>
            <a:ext cx="163800" cy="340092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33444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8" name="Рисунок 1" descr=""/>
          <p:cNvPicPr/>
          <p:nvPr/>
        </p:nvPicPr>
        <p:blipFill>
          <a:blip r:embed="rId1"/>
          <a:srcRect l="0" t="40985" r="4248" b="0"/>
          <a:stretch/>
        </p:blipFill>
        <p:spPr>
          <a:xfrm>
            <a:off x="4152240" y="936000"/>
            <a:ext cx="7567560" cy="2232360"/>
          </a:xfrm>
          <a:prstGeom prst="rect">
            <a:avLst/>
          </a:prstGeom>
          <a:ln>
            <a:noFill/>
          </a:ln>
        </p:spPr>
      </p:pic>
      <p:grpSp>
        <p:nvGrpSpPr>
          <p:cNvPr id="329" name="Group 11"/>
          <p:cNvGrpSpPr/>
          <p:nvPr/>
        </p:nvGrpSpPr>
        <p:grpSpPr>
          <a:xfrm>
            <a:off x="7899840" y="4027680"/>
            <a:ext cx="3710160" cy="1801800"/>
            <a:chOff x="7899840" y="4027680"/>
            <a:chExt cx="3710160" cy="1801800"/>
          </a:xfrm>
        </p:grpSpPr>
        <p:pic>
          <p:nvPicPr>
            <p:cNvPr id="330" name="Рисунок 1" descr=""/>
            <p:cNvPicPr/>
            <p:nvPr/>
          </p:nvPicPr>
          <p:blipFill>
            <a:blip r:embed="rId2"/>
            <a:srcRect l="42225" t="50441" r="22911" b="33303"/>
            <a:stretch/>
          </p:blipFill>
          <p:spPr>
            <a:xfrm>
              <a:off x="7899840" y="4027680"/>
              <a:ext cx="3315960" cy="113868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  <p:pic>
          <p:nvPicPr>
            <p:cNvPr id="331" name="Рисунок 1" descr=""/>
            <p:cNvPicPr/>
            <p:nvPr/>
          </p:nvPicPr>
          <p:blipFill>
            <a:blip r:embed="rId3"/>
            <a:srcRect l="42328" t="77495" r="22344" b="7969"/>
            <a:stretch/>
          </p:blipFill>
          <p:spPr>
            <a:xfrm>
              <a:off x="8023320" y="4240800"/>
              <a:ext cx="3335040" cy="101736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  <p:pic>
          <p:nvPicPr>
            <p:cNvPr id="332" name="Рисунок 1" descr=""/>
            <p:cNvPicPr/>
            <p:nvPr/>
          </p:nvPicPr>
          <p:blipFill>
            <a:blip r:embed="rId4"/>
            <a:srcRect l="41795" t="39185" r="23856" b="46597"/>
            <a:stretch/>
          </p:blipFill>
          <p:spPr>
            <a:xfrm>
              <a:off x="8203680" y="4440240"/>
              <a:ext cx="3244680" cy="99216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  <p:pic>
          <p:nvPicPr>
            <p:cNvPr id="333" name="Рисунок 1" descr=""/>
            <p:cNvPicPr/>
            <p:nvPr/>
          </p:nvPicPr>
          <p:blipFill>
            <a:blip r:embed="rId5"/>
            <a:srcRect l="42862" t="31198" r="22848" b="51841"/>
            <a:stretch/>
          </p:blipFill>
          <p:spPr>
            <a:xfrm>
              <a:off x="8346240" y="4642920"/>
              <a:ext cx="3263760" cy="118656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</p:grpSp>
      <p:pic>
        <p:nvPicPr>
          <p:cNvPr id="334" name="Рисунок 5" descr=""/>
          <p:cNvPicPr/>
          <p:nvPr/>
        </p:nvPicPr>
        <p:blipFill>
          <a:blip r:embed="rId6"/>
          <a:stretch/>
        </p:blipFill>
        <p:spPr>
          <a:xfrm>
            <a:off x="182160" y="1250640"/>
            <a:ext cx="3454560" cy="54000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10" descr=""/>
          <p:cNvPicPr/>
          <p:nvPr/>
        </p:nvPicPr>
        <p:blipFill>
          <a:blip r:embed="rId7"/>
          <a:stretch/>
        </p:blipFill>
        <p:spPr>
          <a:xfrm>
            <a:off x="443160" y="1811520"/>
            <a:ext cx="2983680" cy="336960"/>
          </a:xfrm>
          <a:prstGeom prst="rect">
            <a:avLst/>
          </a:prstGeom>
          <a:ln>
            <a:noFill/>
          </a:ln>
        </p:spPr>
      </p:pic>
      <p:pic>
        <p:nvPicPr>
          <p:cNvPr id="336" name="Picture 145" descr="Ural Music Night («Ночь музыки») 2019 — Ураловед"/>
          <p:cNvPicPr/>
          <p:nvPr/>
        </p:nvPicPr>
        <p:blipFill>
          <a:blip r:embed="rId8"/>
          <a:stretch/>
        </p:blipFill>
        <p:spPr>
          <a:xfrm>
            <a:off x="295200" y="2074320"/>
            <a:ext cx="1062000" cy="1062000"/>
          </a:xfrm>
          <a:prstGeom prst="rect">
            <a:avLst/>
          </a:prstGeom>
          <a:ln>
            <a:noFill/>
          </a:ln>
        </p:spPr>
      </p:pic>
      <p:pic>
        <p:nvPicPr>
          <p:cNvPr id="337" name="Picture 147" descr="СКБ Контур, IT-компания в Барнауле на Строителей проспект, 117 — отзывы,  адрес, телефон, фото — Фламп"/>
          <p:cNvPicPr/>
          <p:nvPr/>
        </p:nvPicPr>
        <p:blipFill>
          <a:blip r:embed="rId9"/>
          <a:srcRect l="9736" t="22724" r="19718" b="27018"/>
          <a:stretch/>
        </p:blipFill>
        <p:spPr>
          <a:xfrm>
            <a:off x="290520" y="3973680"/>
            <a:ext cx="1135800" cy="735480"/>
          </a:xfrm>
          <a:prstGeom prst="rect">
            <a:avLst/>
          </a:prstGeom>
          <a:ln>
            <a:noFill/>
          </a:ln>
        </p:spPr>
      </p:pic>
      <p:pic>
        <p:nvPicPr>
          <p:cNvPr id="338" name="Picture 149" descr=""/>
          <p:cNvPicPr/>
          <p:nvPr/>
        </p:nvPicPr>
        <p:blipFill>
          <a:blip r:embed="rId10"/>
          <a:srcRect l="10529" t="22179" r="15080" b="24110"/>
          <a:stretch/>
        </p:blipFill>
        <p:spPr>
          <a:xfrm>
            <a:off x="2015640" y="3340440"/>
            <a:ext cx="1276560" cy="640080"/>
          </a:xfrm>
          <a:prstGeom prst="rect">
            <a:avLst/>
          </a:prstGeom>
          <a:ln>
            <a:noFill/>
          </a:ln>
        </p:spPr>
      </p:pic>
      <p:pic>
        <p:nvPicPr>
          <p:cNvPr id="339" name="Picture 151" descr="Изготовление сувенирной продукции — Виста-Урал"/>
          <p:cNvPicPr/>
          <p:nvPr/>
        </p:nvPicPr>
        <p:blipFill>
          <a:blip r:embed="rId11"/>
          <a:stretch/>
        </p:blipFill>
        <p:spPr>
          <a:xfrm>
            <a:off x="302760" y="4734360"/>
            <a:ext cx="1038600" cy="1017720"/>
          </a:xfrm>
          <a:prstGeom prst="rect">
            <a:avLst/>
          </a:prstGeom>
          <a:ln>
            <a:noFill/>
          </a:ln>
        </p:spPr>
      </p:pic>
      <p:pic>
        <p:nvPicPr>
          <p:cNvPr id="340" name="Picture 154" descr="Областное телевидение» прекратил аналоговое вещание в Екатеринбурге |  Цифровое телевидение"/>
          <p:cNvPicPr/>
          <p:nvPr/>
        </p:nvPicPr>
        <p:blipFill>
          <a:blip r:embed="rId12"/>
          <a:srcRect l="0" t="0" r="5026" b="22147"/>
          <a:stretch/>
        </p:blipFill>
        <p:spPr>
          <a:xfrm>
            <a:off x="1257840" y="4793400"/>
            <a:ext cx="1052640" cy="862560"/>
          </a:xfrm>
          <a:prstGeom prst="rect">
            <a:avLst/>
          </a:prstGeom>
          <a:ln>
            <a:noFill/>
          </a:ln>
        </p:spPr>
      </p:pic>
      <p:pic>
        <p:nvPicPr>
          <p:cNvPr id="341" name="Picture 156" descr="Музей истории Екатеринбурга в Екатеринбурге на метро Площадь 1905 года —  отзывы, адрес, телефон, фото — Фламп"/>
          <p:cNvPicPr/>
          <p:nvPr/>
        </p:nvPicPr>
        <p:blipFill>
          <a:blip r:embed="rId13"/>
          <a:srcRect l="0" t="13121" r="0" b="24964"/>
          <a:stretch/>
        </p:blipFill>
        <p:spPr>
          <a:xfrm>
            <a:off x="182160" y="3164760"/>
            <a:ext cx="1791720" cy="783720"/>
          </a:xfrm>
          <a:prstGeom prst="rect">
            <a:avLst/>
          </a:prstGeom>
          <a:ln>
            <a:noFill/>
          </a:ln>
        </p:spPr>
      </p:pic>
      <p:pic>
        <p:nvPicPr>
          <p:cNvPr id="342" name="Picture 158" descr="Фирменный стиль. Официальный корпоративный информационный сайт."/>
          <p:cNvPicPr/>
          <p:nvPr/>
        </p:nvPicPr>
        <p:blipFill>
          <a:blip r:embed="rId14"/>
          <a:stretch/>
        </p:blipFill>
        <p:spPr>
          <a:xfrm>
            <a:off x="1974600" y="4043160"/>
            <a:ext cx="1520640" cy="678240"/>
          </a:xfrm>
          <a:prstGeom prst="rect">
            <a:avLst/>
          </a:prstGeom>
          <a:ln>
            <a:noFill/>
          </a:ln>
        </p:spPr>
      </p:pic>
      <p:pic>
        <p:nvPicPr>
          <p:cNvPr id="343" name="Picture 160" descr="Правительство Свердловской области - Свердловская Областная Организация  Российского Союза Молодежи"/>
          <p:cNvPicPr/>
          <p:nvPr/>
        </p:nvPicPr>
        <p:blipFill>
          <a:blip r:embed="rId15"/>
          <a:stretch/>
        </p:blipFill>
        <p:spPr>
          <a:xfrm>
            <a:off x="2462040" y="4862880"/>
            <a:ext cx="1074600" cy="760320"/>
          </a:xfrm>
          <a:prstGeom prst="rect">
            <a:avLst/>
          </a:prstGeom>
          <a:ln>
            <a:noFill/>
          </a:ln>
        </p:spPr>
      </p:pic>
      <p:pic>
        <p:nvPicPr>
          <p:cNvPr id="344" name="Picture 164" descr="GEOPRO: &quot;Лето на Заводе&quot;. 8-9 августа. Официальное открытие твоорческого  кластера"/>
          <p:cNvPicPr/>
          <p:nvPr/>
        </p:nvPicPr>
        <p:blipFill>
          <a:blip r:embed="rId16"/>
          <a:srcRect l="0" t="5197" r="0" b="0"/>
          <a:stretch/>
        </p:blipFill>
        <p:spPr>
          <a:xfrm>
            <a:off x="1789200" y="2275920"/>
            <a:ext cx="1572120" cy="1006560"/>
          </a:xfrm>
          <a:prstGeom prst="rect">
            <a:avLst/>
          </a:prstGeom>
          <a:ln>
            <a:noFill/>
          </a:ln>
        </p:spPr>
      </p:pic>
      <p:sp>
        <p:nvSpPr>
          <p:cNvPr id="345" name="CustomShape 12"/>
          <p:cNvSpPr/>
          <p:nvPr/>
        </p:nvSpPr>
        <p:spPr>
          <a:xfrm>
            <a:off x="8462520" y="6217920"/>
            <a:ext cx="274320" cy="27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 algn="r">
              <a:lnSpc>
                <a:spcPct val="100000"/>
              </a:lnSpc>
            </a:pPr>
            <a:fld id="{6E6D06C9-4B4C-446C-A6C5-8A27268DD387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900000" y="4307760"/>
            <a:ext cx="480708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Команда Екатеринбурга</a:t>
            </a:r>
            <a:endParaRPr b="0" lang="ru-RU" sz="39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814320" y="1312560"/>
            <a:ext cx="5471280" cy="132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56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Екатеринбург</a:t>
            </a:r>
            <a:r>
              <a:rPr b="1" lang="en-US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 </a:t>
            </a:r>
            <a:r>
              <a:rPr b="1" lang="ru-RU" sz="3900" spc="-1" strike="noStrike">
                <a:solidFill>
                  <a:srgbClr val="ffffff"/>
                </a:solidFill>
                <a:latin typeface="Raleway ExtraBold"/>
                <a:ea typeface="Raleway ExtraBold"/>
              </a:rPr>
              <a:t>лучший город для жизни и бизнеса</a:t>
            </a:r>
            <a:endParaRPr b="0" lang="ru-RU" sz="39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900000" y="3429000"/>
            <a:ext cx="3685320" cy="62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563c1"/>
      </a:hlink>
      <a:folHlink>
        <a:srgbClr val="5c8e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LibreOffice/6.4.7.2$Windows_X86_64 LibreOffice_project/639b8ac485750d5696d7590a72ef1b496725cfb5</Application>
  <Words>683</Words>
  <Paragraphs>137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2021-02-16T11:49:08Z</dcterms:created>
  <dc:creator>Тушинская Виктория Юрьевна</dc:creator>
  <dc:description/>
  <dc:language>ru-RU</dc:language>
  <cp:lastModifiedBy/>
  <cp:lastPrinted>2021-02-16T18:59:47Z</cp:lastPrinted>
  <dcterms:modified xsi:type="dcterms:W3CDTF">2021-02-17T10:23:18Z</dcterms:modified>
  <cp:revision>4</cp:revision>
  <dc:subject/>
  <dc:title>Команда Екатеринбурга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